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31"/>
  </p:notesMasterIdLst>
  <p:sldIdLst>
    <p:sldId id="256" r:id="rId2"/>
    <p:sldId id="261" r:id="rId3"/>
    <p:sldId id="292" r:id="rId4"/>
    <p:sldId id="293" r:id="rId5"/>
    <p:sldId id="257" r:id="rId6"/>
    <p:sldId id="289" r:id="rId7"/>
    <p:sldId id="258" r:id="rId8"/>
    <p:sldId id="259" r:id="rId9"/>
    <p:sldId id="271" r:id="rId10"/>
    <p:sldId id="272" r:id="rId11"/>
    <p:sldId id="273" r:id="rId12"/>
    <p:sldId id="295" r:id="rId13"/>
    <p:sldId id="276" r:id="rId14"/>
    <p:sldId id="274" r:id="rId15"/>
    <p:sldId id="296" r:id="rId16"/>
    <p:sldId id="275" r:id="rId17"/>
    <p:sldId id="283" r:id="rId18"/>
    <p:sldId id="277" r:id="rId19"/>
    <p:sldId id="290" r:id="rId20"/>
    <p:sldId id="281" r:id="rId21"/>
    <p:sldId id="291" r:id="rId22"/>
    <p:sldId id="265" r:id="rId23"/>
    <p:sldId id="285" r:id="rId24"/>
    <p:sldId id="286" r:id="rId25"/>
    <p:sldId id="287" r:id="rId26"/>
    <p:sldId id="288" r:id="rId27"/>
    <p:sldId id="297" r:id="rId28"/>
    <p:sldId id="294" r:id="rId29"/>
    <p:sldId id="270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9ED35FB6-5B8F-49DB-A2CD-15B13F36ADF9}">
          <p14:sldIdLst>
            <p14:sldId id="256"/>
            <p14:sldId id="261"/>
            <p14:sldId id="292"/>
            <p14:sldId id="293"/>
            <p14:sldId id="257"/>
            <p14:sldId id="289"/>
            <p14:sldId id="258"/>
            <p14:sldId id="259"/>
            <p14:sldId id="271"/>
            <p14:sldId id="272"/>
            <p14:sldId id="273"/>
            <p14:sldId id="295"/>
            <p14:sldId id="276"/>
            <p14:sldId id="274"/>
            <p14:sldId id="296"/>
            <p14:sldId id="275"/>
            <p14:sldId id="283"/>
            <p14:sldId id="277"/>
            <p14:sldId id="290"/>
            <p14:sldId id="281"/>
            <p14:sldId id="291"/>
            <p14:sldId id="265"/>
            <p14:sldId id="285"/>
            <p14:sldId id="286"/>
            <p14:sldId id="287"/>
            <p14:sldId id="288"/>
            <p14:sldId id="297"/>
            <p14:sldId id="294"/>
            <p14:sldId id="27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0" d="100"/>
          <a:sy n="40" d="100"/>
        </p:scale>
        <p:origin x="48" y="845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53E386-4EF1-45A4-BFF9-1251F9A38311}" type="datetimeFigureOut">
              <a:rPr lang="ru-RU" smtClean="0"/>
              <a:t>29.10.2015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FE7AAE-68FF-4FB4-870C-97C8127110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52278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5A3F3C6-4EE7-4340-889F-CBD5A59B1CD9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ru-RU" smtClean="0"/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10439550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26744-AE86-4799-8792-1A5B1466952F}" type="datetimeFigureOut">
              <a:rPr lang="ru-RU" smtClean="0"/>
              <a:pPr/>
              <a:t>29.10.2015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A75D69F-BEC9-4F83-A751-CABF44C9C32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26744-AE86-4799-8792-1A5B1466952F}" type="datetimeFigureOut">
              <a:rPr lang="ru-RU" smtClean="0"/>
              <a:pPr/>
              <a:t>29.10.2015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5D69F-BEC9-4F83-A751-CABF44C9C3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26744-AE86-4799-8792-1A5B1466952F}" type="datetimeFigureOut">
              <a:rPr lang="ru-RU" smtClean="0"/>
              <a:pPr/>
              <a:t>29.10.2015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5D69F-BEC9-4F83-A751-CABF44C9C3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CAF26744-AE86-4799-8792-1A5B1466952F}" type="datetimeFigureOut">
              <a:rPr lang="ru-RU" smtClean="0"/>
              <a:pPr/>
              <a:t>29.10.2015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9A75D69F-BEC9-4F83-A751-CABF44C9C32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26744-AE86-4799-8792-1A5B1466952F}" type="datetimeFigureOut">
              <a:rPr lang="ru-RU" smtClean="0"/>
              <a:pPr/>
              <a:t>29.10.2015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5D69F-BEC9-4F83-A751-CABF44C9C32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26744-AE86-4799-8792-1A5B1466952F}" type="datetimeFigureOut">
              <a:rPr lang="ru-RU" smtClean="0"/>
              <a:pPr/>
              <a:t>29.10.2015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5D69F-BEC9-4F83-A751-CABF44C9C32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5D69F-BEC9-4F83-A751-CABF44C9C32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26744-AE86-4799-8792-1A5B1466952F}" type="datetimeFigureOut">
              <a:rPr lang="ru-RU" smtClean="0"/>
              <a:pPr/>
              <a:t>29.10.2015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26744-AE86-4799-8792-1A5B1466952F}" type="datetimeFigureOut">
              <a:rPr lang="ru-RU" smtClean="0"/>
              <a:pPr/>
              <a:t>29.10.2015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5D69F-BEC9-4F83-A751-CABF44C9C32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26744-AE86-4799-8792-1A5B1466952F}" type="datetimeFigureOut">
              <a:rPr lang="ru-RU" smtClean="0"/>
              <a:pPr/>
              <a:t>29.10.2015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5D69F-BEC9-4F83-A751-CABF44C9C3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CAF26744-AE86-4799-8792-1A5B1466952F}" type="datetimeFigureOut">
              <a:rPr lang="ru-RU" smtClean="0"/>
              <a:pPr/>
              <a:t>29.10.2015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A75D69F-BEC9-4F83-A751-CABF44C9C32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26744-AE86-4799-8792-1A5B1466952F}" type="datetimeFigureOut">
              <a:rPr lang="ru-RU" smtClean="0"/>
              <a:pPr/>
              <a:t>29.10.2015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A75D69F-BEC9-4F83-A751-CABF44C9C32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CAF26744-AE86-4799-8792-1A5B1466952F}" type="datetimeFigureOut">
              <a:rPr lang="ru-RU" smtClean="0"/>
              <a:pPr/>
              <a:t>29.10.2015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9A75D69F-BEC9-4F83-A751-CABF44C9C32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3857628"/>
            <a:ext cx="8501122" cy="2357454"/>
          </a:xfrm>
        </p:spPr>
        <p:txBody>
          <a:bodyPr/>
          <a:lstStyle/>
          <a:p>
            <a:r>
              <a:rPr lang="ru-RU" sz="3600" b="1" dirty="0" smtClean="0"/>
              <a:t>Тема: </a:t>
            </a:r>
          </a:p>
          <a:p>
            <a:r>
              <a:rPr lang="ru-RU" sz="3600" b="1" dirty="0" smtClean="0"/>
              <a:t>Арифметические операции в позиционных системах счисления.</a:t>
            </a:r>
            <a:endParaRPr lang="ru-RU" sz="3600" dirty="0" smtClean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714356"/>
            <a:ext cx="764386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dirty="0">
                <a:ln w="11430"/>
                <a:gradFill>
                  <a:gsLst>
                    <a:gs pos="0">
                      <a:srgbClr val="5C92B5">
                        <a:tint val="90000"/>
                        <a:satMod val="120000"/>
                      </a:srgbClr>
                    </a:gs>
                    <a:gs pos="25000">
                      <a:srgbClr val="5C92B5">
                        <a:tint val="93000"/>
                        <a:satMod val="120000"/>
                      </a:srgbClr>
                    </a:gs>
                    <a:gs pos="50000">
                      <a:srgbClr val="5C92B5">
                        <a:shade val="89000"/>
                        <a:satMod val="110000"/>
                      </a:srgbClr>
                    </a:gs>
                    <a:gs pos="75000">
                      <a:srgbClr val="5C92B5">
                        <a:tint val="93000"/>
                        <a:satMod val="120000"/>
                      </a:srgbClr>
                    </a:gs>
                    <a:gs pos="100000">
                      <a:srgbClr val="5C92B5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Кодирование числовой информации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39000" y="642918"/>
            <a:ext cx="1905000" cy="255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214282" y="571480"/>
            <a:ext cx="7358114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Ал-Хорезми написал книгу «Об индийском счёте», способствовавшую популяризации десятичной позиционной системы записи чисел во всём Халифате, вплоть до Испании. В XII веке эта книга была переведена на латинский язык и сыграла очень большую роль в развитии европейской арифметики и внедрении индо-арабских цифр. Имя автора, в латинизированной форме (</a:t>
            </a:r>
            <a:r>
              <a:rPr lang="ru-RU" sz="2400" b="1" dirty="0" err="1" smtClean="0"/>
              <a:t>Algorismus</a:t>
            </a:r>
            <a:r>
              <a:rPr lang="ru-RU" sz="2400" dirty="0" smtClean="0"/>
              <a:t>, </a:t>
            </a:r>
            <a:r>
              <a:rPr lang="ru-RU" sz="2400" b="1" dirty="0" err="1" smtClean="0"/>
              <a:t>Algorithmus</a:t>
            </a:r>
            <a:r>
              <a:rPr lang="ru-RU" sz="2400" dirty="0" smtClean="0"/>
              <a:t>), стало обозначать в средневековой Европе всю систему десятичной арифметики; отсюда берёт начало современный термин </a:t>
            </a:r>
            <a:r>
              <a:rPr lang="ru-RU" sz="2400" i="1" dirty="0" smtClean="0"/>
              <a:t>алгоритм</a:t>
            </a:r>
            <a:r>
              <a:rPr lang="ru-RU" sz="2400" dirty="0" smtClean="0"/>
              <a:t>, впервые использованный Лейбницем.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8388424" y="4745"/>
            <a:ext cx="5918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10</a:t>
            </a:r>
            <a:r>
              <a:rPr lang="ru-RU" baseline="30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35</a:t>
            </a:r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51720" y="1040768"/>
            <a:ext cx="7092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Сложение чисел в </a:t>
            </a:r>
            <a:r>
              <a:rPr lang="ru-RU" sz="2000" b="1" dirty="0" smtClean="0"/>
              <a:t>десятичной системе</a:t>
            </a:r>
            <a:r>
              <a:rPr lang="ru-RU" sz="2000" dirty="0" smtClean="0"/>
              <a:t> счисления. </a:t>
            </a:r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 rotWithShape="1">
          <a:blip r:embed="rId2"/>
          <a:srcRect t="9281" b="50000"/>
          <a:stretch/>
        </p:blipFill>
        <p:spPr bwMode="auto">
          <a:xfrm>
            <a:off x="899592" y="1440878"/>
            <a:ext cx="7535100" cy="30682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357158" y="571480"/>
            <a:ext cx="26196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/>
              <a:t>Сложение.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8244408" y="0"/>
            <a:ext cx="5950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10</a:t>
            </a:r>
            <a:r>
              <a:rPr lang="ru-RU" baseline="30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33</a:t>
            </a:r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3" name="Picture 3"/>
          <p:cNvPicPr>
            <a:picLocks noChangeAspect="1" noChangeArrowheads="1"/>
          </p:cNvPicPr>
          <p:nvPr/>
        </p:nvPicPr>
        <p:blipFill rotWithShape="1">
          <a:blip r:embed="rId2"/>
          <a:srcRect b="44352"/>
          <a:stretch/>
        </p:blipFill>
        <p:spPr bwMode="auto">
          <a:xfrm>
            <a:off x="1216357" y="1455974"/>
            <a:ext cx="6004190" cy="3341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Прямоугольник 10"/>
          <p:cNvSpPr/>
          <p:nvPr/>
        </p:nvSpPr>
        <p:spPr>
          <a:xfrm>
            <a:off x="613539" y="692696"/>
            <a:ext cx="85010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 основе сложения двоичных чисел лежит таблица сложения одноразрядных двоичных чисел:</a:t>
            </a:r>
            <a:endParaRPr lang="ru-RU" dirty="0"/>
          </a:p>
        </p:txBody>
      </p:sp>
      <p:sp>
        <p:nvSpPr>
          <p:cNvPr id="30727" name="Rectangle 7"/>
          <p:cNvSpPr>
            <a:spLocks noChangeArrowheads="1"/>
          </p:cNvSpPr>
          <p:nvPr/>
        </p:nvSpPr>
        <p:spPr bwMode="auto">
          <a:xfrm>
            <a:off x="7164288" y="4437112"/>
            <a:ext cx="1788800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0+0=0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0+1=1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1+0=1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1+1=10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0728" name="Rectangle 8"/>
          <p:cNvSpPr>
            <a:spLocks noChangeArrowheads="1"/>
          </p:cNvSpPr>
          <p:nvPr/>
        </p:nvSpPr>
        <p:spPr bwMode="auto">
          <a:xfrm>
            <a:off x="196351" y="2276872"/>
            <a:ext cx="821537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Пример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</a:t>
            </a: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358053" y="0"/>
            <a:ext cx="5950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10</a:t>
            </a:r>
            <a:r>
              <a:rPr lang="ru-RU" baseline="30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33</a:t>
            </a:r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8865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-16958" y="200056"/>
            <a:ext cx="8890466" cy="5847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      </a:t>
            </a:r>
            <a:endParaRPr kumimoji="0" lang="ru-RU" sz="2000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Проверка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110</a:t>
            </a:r>
            <a:r>
              <a:rPr kumimoji="0" lang="en-US" sz="4800" b="1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2</a:t>
            </a:r>
            <a:r>
              <a:rPr kumimoji="0" lang="ru-RU" sz="4800" b="1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kumimoji="0" lang="en-US" sz="4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=</a:t>
            </a:r>
            <a:endParaRPr kumimoji="0" lang="ru-RU" sz="4800" b="1" i="0" u="none" strike="noStrike" cap="none" normalizeH="0" baseline="-30000" dirty="0" smtClean="0">
              <a:ln>
                <a:noFill/>
              </a:ln>
              <a:solidFill>
                <a:srgbClr val="000000"/>
              </a:solidFill>
              <a:effectLst/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11</a:t>
            </a:r>
            <a:r>
              <a:rPr kumimoji="0" lang="en-US" sz="4800" b="1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2</a:t>
            </a:r>
            <a:r>
              <a:rPr kumimoji="0" lang="ru-RU" sz="4800" b="1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kumimoji="0" lang="en-US" sz="4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=</a:t>
            </a:r>
            <a:endParaRPr kumimoji="0" lang="ru-RU" sz="4800" b="1" i="0" u="none" strike="noStrike" cap="none" normalizeH="0" baseline="-30000" dirty="0" smtClean="0">
              <a:ln>
                <a:noFill/>
              </a:ln>
              <a:solidFill>
                <a:srgbClr val="000000"/>
              </a:solidFill>
              <a:effectLst/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4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1001</a:t>
            </a:r>
            <a:r>
              <a:rPr kumimoji="0" lang="en-US" sz="4800" b="1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2</a:t>
            </a:r>
            <a:r>
              <a:rPr kumimoji="0" lang="ru-RU" sz="4800" b="1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kumimoji="0" lang="en-US" sz="4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=</a:t>
            </a:r>
            <a:r>
              <a:rPr lang="ru-RU" sz="4800" b="1" u="sng" dirty="0" smtClean="0">
                <a:solidFill>
                  <a:srgbClr val="0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endParaRPr kumimoji="0" lang="en-US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139952" y="50721"/>
            <a:ext cx="12815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sng" dirty="0">
                <a:solidFill>
                  <a:srgbClr val="0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6   </a:t>
            </a:r>
            <a:r>
              <a:rPr lang="ru-RU" sz="2000" b="1" u="sng" dirty="0" smtClean="0">
                <a:solidFill>
                  <a:srgbClr val="0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3  9</a:t>
            </a:r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149760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3   2   1   0</a:t>
            </a:r>
            <a:endParaRPr lang="ru-RU" sz="20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8278473" y="-3833"/>
            <a:ext cx="5950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10</a:t>
            </a:r>
            <a:r>
              <a:rPr lang="ru-RU" baseline="30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33</a:t>
            </a:r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14282" y="500042"/>
            <a:ext cx="28648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/>
              <a:t>Вычитание.</a:t>
            </a:r>
            <a:endParaRPr lang="ru-RU" sz="32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801685" y="994376"/>
            <a:ext cx="73174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Вычитание чисел в десятичной системе</a:t>
            </a:r>
            <a:r>
              <a:rPr lang="ru-RU" sz="2000" dirty="0" smtClean="0"/>
              <a:t> счисления. </a:t>
            </a:r>
            <a:endParaRPr lang="ru-RU" sz="2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42910" y="1697969"/>
            <a:ext cx="16241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Пример:</a:t>
            </a:r>
            <a:endParaRPr lang="ru-RU" sz="2400" b="1" dirty="0"/>
          </a:p>
        </p:txBody>
      </p:sp>
      <p:pic>
        <p:nvPicPr>
          <p:cNvPr id="9" name="Рисунок 8"/>
          <p:cNvPicPr/>
          <p:nvPr/>
        </p:nvPicPr>
        <p:blipFill rotWithShape="1">
          <a:blip r:embed="rId2"/>
          <a:srcRect t="24820" b="42026"/>
          <a:stretch/>
        </p:blipFill>
        <p:spPr bwMode="auto">
          <a:xfrm>
            <a:off x="2357422" y="1394486"/>
            <a:ext cx="5238914" cy="2322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8244408" y="-3833"/>
            <a:ext cx="5950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10</a:t>
            </a:r>
            <a:r>
              <a:rPr lang="ru-RU" baseline="30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33</a:t>
            </a:r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1560" y="764704"/>
            <a:ext cx="614170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Двоичная система счисления.</a:t>
            </a:r>
            <a:r>
              <a:rPr lang="ru-RU" sz="2000" dirty="0" smtClean="0"/>
              <a:t> </a:t>
            </a:r>
            <a:endParaRPr lang="ru-RU" sz="20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99596" y="1628800"/>
            <a:ext cx="89297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 основе вычитания двоичных чисел лежит таблица вычитания одноразрядных двоичных чисел</a:t>
            </a:r>
            <a:r>
              <a:rPr lang="ru-RU" dirty="0"/>
              <a:t>: </a:t>
            </a:r>
            <a:endParaRPr lang="ru-RU" dirty="0" smtClean="0"/>
          </a:p>
          <a:p>
            <a:r>
              <a:rPr lang="ru-RU" dirty="0" smtClean="0"/>
              <a:t>При </a:t>
            </a:r>
            <a:r>
              <a:rPr lang="ru-RU" dirty="0"/>
              <a:t>вычитании из меньшего числа (0) большего(1) производится заём из старшего разряда. В таблице заём обозначен 1 с чертой</a:t>
            </a:r>
            <a:r>
              <a:rPr lang="en-US" dirty="0"/>
              <a:t>: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7092280" y="4797152"/>
            <a:ext cx="1872208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0-0=0</a:t>
            </a:r>
            <a:endParaRPr lang="ru-RU" sz="2400" dirty="0" smtClean="0"/>
          </a:p>
          <a:p>
            <a:pPr lvl="0"/>
            <a:r>
              <a:rPr lang="ru-RU" sz="2400" b="1" dirty="0" smtClean="0"/>
              <a:t>0-1=1 1</a:t>
            </a:r>
            <a:endParaRPr lang="en-US" sz="2400" b="1" dirty="0">
              <a:latin typeface="Arial" pitchFamily="34" charset="0"/>
            </a:endParaRPr>
          </a:p>
          <a:p>
            <a:r>
              <a:rPr lang="ru-RU" sz="2400" b="1" dirty="0" smtClean="0"/>
              <a:t>1-0=1</a:t>
            </a:r>
            <a:endParaRPr lang="ru-RU" sz="2400" dirty="0" smtClean="0"/>
          </a:p>
          <a:p>
            <a:r>
              <a:rPr lang="ru-RU" sz="2400" b="1" dirty="0" smtClean="0"/>
              <a:t>1-1=0</a:t>
            </a:r>
            <a:endParaRPr lang="ru-RU" sz="2400" dirty="0" smtClean="0"/>
          </a:p>
          <a:p>
            <a:endParaRPr lang="ru-RU" dirty="0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7864988" y="5301208"/>
            <a:ext cx="214314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4"/>
          <p:cNvPicPr>
            <a:picLocks noChangeAspect="1" noChangeArrowheads="1"/>
          </p:cNvPicPr>
          <p:nvPr/>
        </p:nvPicPr>
        <p:blipFill rotWithShape="1">
          <a:blip r:embed="rId2"/>
          <a:srcRect t="11872" b="57455"/>
          <a:stretch/>
        </p:blipFill>
        <p:spPr bwMode="auto">
          <a:xfrm>
            <a:off x="1150145" y="2829129"/>
            <a:ext cx="6885759" cy="2112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Rectangle 1"/>
          <p:cNvSpPr>
            <a:spLocks noChangeArrowheads="1"/>
          </p:cNvSpPr>
          <p:nvPr/>
        </p:nvSpPr>
        <p:spPr bwMode="auto">
          <a:xfrm>
            <a:off x="219230" y="3284984"/>
            <a:ext cx="166103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Пример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</a:t>
            </a: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172400" y="-3833"/>
            <a:ext cx="5950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10</a:t>
            </a:r>
            <a:r>
              <a:rPr lang="ru-RU" baseline="30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33</a:t>
            </a:r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9741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658165"/>
            <a:ext cx="7643834" cy="4647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Проверка</a:t>
            </a: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4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110</a:t>
            </a:r>
            <a:r>
              <a:rPr kumimoji="0" lang="en-US" sz="4800" b="1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2</a:t>
            </a:r>
            <a:r>
              <a:rPr kumimoji="0" lang="en-US" sz="4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=</a:t>
            </a: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4800" b="1" dirty="0" smtClean="0">
                <a:solidFill>
                  <a:srgbClr val="0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6</a:t>
            </a:r>
            <a:r>
              <a:rPr lang="ru-RU" sz="4800" b="1" baseline="-30000" dirty="0" smtClean="0">
                <a:solidFill>
                  <a:srgbClr val="0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10</a:t>
            </a:r>
            <a:endParaRPr kumimoji="0" lang="ru-RU" sz="4800" b="1" i="0" u="none" strike="noStrike" cap="none" normalizeH="0" baseline="-30000" dirty="0" smtClean="0">
              <a:ln>
                <a:noFill/>
              </a:ln>
              <a:solidFill>
                <a:srgbClr val="000000"/>
              </a:solidFill>
              <a:effectLst/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4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11</a:t>
            </a:r>
            <a:r>
              <a:rPr kumimoji="0" lang="en-US" sz="4800" b="1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2</a:t>
            </a:r>
            <a:r>
              <a:rPr kumimoji="0" lang="en-US" sz="4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=</a:t>
            </a: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4800" b="1" dirty="0" smtClean="0">
                <a:solidFill>
                  <a:srgbClr val="0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3</a:t>
            </a:r>
            <a:r>
              <a:rPr lang="ru-RU" sz="4800" b="1" baseline="-30000" dirty="0" smtClean="0">
                <a:solidFill>
                  <a:srgbClr val="0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10</a:t>
            </a:r>
            <a:endParaRPr lang="ru-RU" sz="4800" b="1" baseline="-30000" dirty="0">
              <a:solidFill>
                <a:srgbClr val="0000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cap="none" normalizeH="0" baseline="-30000" dirty="0" smtClean="0">
              <a:ln>
                <a:noFill/>
              </a:ln>
              <a:solidFill>
                <a:srgbClr val="000000"/>
              </a:solidFill>
              <a:effectLst/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139952" y="50721"/>
            <a:ext cx="12815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sng" dirty="0">
                <a:solidFill>
                  <a:srgbClr val="0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6   3</a:t>
            </a:r>
            <a:endParaRPr lang="ru-RU" sz="2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4745"/>
            <a:ext cx="11849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3   2   1   0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316416" y="-17481"/>
            <a:ext cx="5950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10</a:t>
            </a:r>
            <a:r>
              <a:rPr lang="ru-RU" baseline="30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3</a:t>
            </a:r>
            <a:r>
              <a:rPr lang="ru-RU" baseline="30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3</a:t>
            </a:r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5" name="Rectangle 7"/>
          <p:cNvSpPr>
            <a:spLocks noChangeArrowheads="1"/>
          </p:cNvSpPr>
          <p:nvPr/>
        </p:nvSpPr>
        <p:spPr bwMode="auto">
          <a:xfrm>
            <a:off x="457200" y="215900"/>
            <a:ext cx="83327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sz="4000" b="1" dirty="0" smtClean="0">
                <a:latin typeface="+mj-lt"/>
                <a:ea typeface="+mj-ea"/>
                <a:cs typeface="+mj-cs"/>
              </a:rPr>
              <a:t>Физкультминутка</a:t>
            </a:r>
            <a:endParaRPr lang="ru-RU" sz="4000" b="1" dirty="0">
              <a:latin typeface="+mj-lt"/>
              <a:ea typeface="+mj-ea"/>
              <a:cs typeface="+mj-cs"/>
            </a:endParaRPr>
          </a:p>
        </p:txBody>
      </p:sp>
      <p:sp>
        <p:nvSpPr>
          <p:cNvPr id="109576" name="Rectangle 8"/>
          <p:cNvSpPr>
            <a:spLocks noGrp="1" noChangeArrowheads="1"/>
          </p:cNvSpPr>
          <p:nvPr>
            <p:ph idx="1"/>
          </p:nvPr>
        </p:nvSpPr>
        <p:spPr>
          <a:xfrm>
            <a:off x="684213" y="1125538"/>
            <a:ext cx="7772400" cy="5632311"/>
          </a:xfrm>
        </p:spPr>
        <p:txBody>
          <a:bodyPr>
            <a:spAutoFit/>
          </a:bodyPr>
          <a:lstStyle/>
          <a:p>
            <a:pPr marL="0" indent="0" algn="ctr" eaLnBrk="1" hangingPunct="1">
              <a:buFontTx/>
              <a:buNone/>
            </a:pPr>
            <a:r>
              <a:rPr lang="ru-RU" sz="2400" b="1" dirty="0" smtClean="0"/>
              <a:t>Упражнение 1.</a:t>
            </a:r>
          </a:p>
          <a:p>
            <a:pPr marL="0" indent="0" eaLnBrk="1" hangingPunct="1">
              <a:buFontTx/>
              <a:buNone/>
            </a:pPr>
            <a:r>
              <a:rPr lang="ru-RU" sz="2400" dirty="0" smtClean="0"/>
              <a:t> Глубоко вздохните, зажмурив глаза как можно сильнее. Задержите дыхание на 2-3 с и старайтесь не расслабляться. Быстро выдохните, широко открыв глаза, и не стесняйтесь выдохнуть громко. Повторите 5 раз. </a:t>
            </a:r>
          </a:p>
          <a:p>
            <a:pPr marL="0" indent="0" eaLnBrk="1" hangingPunct="1">
              <a:buFontTx/>
              <a:buNone/>
            </a:pPr>
            <a:endParaRPr lang="ru-RU" sz="1400" dirty="0" smtClean="0"/>
          </a:p>
          <a:p>
            <a:pPr marL="0" indent="0" algn="ctr" eaLnBrk="1" hangingPunct="1">
              <a:buFontTx/>
              <a:buNone/>
            </a:pPr>
            <a:r>
              <a:rPr lang="ru-RU" sz="2400" b="1" dirty="0" smtClean="0"/>
              <a:t>Упражнение 2.</a:t>
            </a:r>
            <a:r>
              <a:rPr lang="ru-RU" sz="2400" dirty="0" smtClean="0"/>
              <a:t> </a:t>
            </a:r>
          </a:p>
          <a:p>
            <a:pPr marL="0" indent="0" eaLnBrk="1" hangingPunct="1">
              <a:buFontTx/>
              <a:buNone/>
            </a:pPr>
            <a:r>
              <a:rPr lang="ru-RU" sz="2400" dirty="0" smtClean="0"/>
              <a:t>Закройте глаза, расслабьте брови. Медленно чувствуя  напряжение глазных мышц, переведите глазные яблоки в крайнее левое положение, затем медленно с напряжением переведите глаза вправо (не следует щуриться, напряжение глазных мышц не должно быть             чрезмерным). Повторите 5 раз.</a:t>
            </a:r>
          </a:p>
        </p:txBody>
      </p:sp>
      <p:pic>
        <p:nvPicPr>
          <p:cNvPr id="7172" name="Picture 7" descr="http://lenagold.ru/fon/clipart/m/mish/mysh18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333375"/>
            <a:ext cx="1223963" cy="722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7" descr="http://lenagold.ru/fon/clipart/m/mish/mysh18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50" y="333375"/>
            <a:ext cx="1125538" cy="66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351167" y="-35957"/>
            <a:ext cx="5918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10</a:t>
            </a:r>
            <a:r>
              <a:rPr lang="ru-RU" baseline="30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35</a:t>
            </a:r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184590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95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95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95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95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95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95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95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95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5" grpId="0" autoUpdateAnimBg="0"/>
      <p:bldP spid="109576" grpId="0" uiExpand="1" build="p" autoUpdateAnimBg="0" advAuto="100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 noChangeArrowheads="1"/>
          </p:cNvPicPr>
          <p:nvPr/>
        </p:nvPicPr>
        <p:blipFill rotWithShape="1">
          <a:blip r:embed="rId2"/>
          <a:srcRect l="20867" t="13490" r="27097" b="59131"/>
          <a:stretch/>
        </p:blipFill>
        <p:spPr bwMode="auto">
          <a:xfrm>
            <a:off x="1619672" y="2414750"/>
            <a:ext cx="5688632" cy="2405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142844" y="1214422"/>
            <a:ext cx="90011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   Операции умножения и деления</a:t>
            </a:r>
            <a:r>
              <a:rPr lang="ru-RU" sz="2400" dirty="0" smtClean="0"/>
              <a:t> выполняются </a:t>
            </a:r>
            <a:r>
              <a:rPr lang="ru-RU" sz="2400" b="1" dirty="0" smtClean="0"/>
              <a:t>по алгоритму</a:t>
            </a:r>
            <a:r>
              <a:rPr lang="ru-RU" sz="2400" dirty="0" smtClean="0"/>
              <a:t>, подобному алгоритму выполнения </a:t>
            </a:r>
            <a:r>
              <a:rPr lang="ru-RU" sz="2400" b="1" dirty="0" smtClean="0"/>
              <a:t>этих операций в десятичной системе счисления.</a:t>
            </a:r>
            <a:r>
              <a:rPr lang="ru-RU" sz="2400" dirty="0" smtClean="0"/>
              <a:t> 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0" y="350424"/>
            <a:ext cx="4211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/>
              <a:t>Умножение</a:t>
            </a:r>
            <a:r>
              <a:rPr lang="ru-RU" sz="2400" b="1" dirty="0" smtClean="0"/>
              <a:t> </a:t>
            </a:r>
            <a:endParaRPr lang="ru-RU" sz="2400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8244408" y="15633"/>
            <a:ext cx="5982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10</a:t>
            </a:r>
            <a:r>
              <a:rPr lang="ru-RU" baseline="30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44</a:t>
            </a:r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340768"/>
            <a:ext cx="8352928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>
                <a:solidFill>
                  <a:srgbClr val="0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Проверка</a:t>
            </a:r>
            <a:r>
              <a:rPr lang="en-US" sz="4000" dirty="0" smtClean="0">
                <a:solidFill>
                  <a:srgbClr val="0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</a:t>
            </a:r>
            <a:endParaRPr lang="ru-RU" sz="4000" dirty="0" smtClean="0">
              <a:solidFill>
                <a:srgbClr val="0000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4000" dirty="0">
              <a:latin typeface="Arial" pitchFamily="34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3600" b="1" dirty="0" smtClean="0">
                <a:solidFill>
                  <a:srgbClr val="0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110</a:t>
            </a:r>
            <a:r>
              <a:rPr lang="en-US" sz="3600" b="1" baseline="-30000" dirty="0" smtClean="0">
                <a:solidFill>
                  <a:srgbClr val="0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2</a:t>
            </a:r>
            <a:r>
              <a:rPr lang="en-US" sz="3600" b="1" dirty="0" smtClean="0">
                <a:solidFill>
                  <a:srgbClr val="0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=</a:t>
            </a:r>
            <a:r>
              <a:rPr lang="ru-RU" sz="3600" b="1" dirty="0" smtClean="0">
                <a:solidFill>
                  <a:srgbClr val="0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3600" b="1" dirty="0" smtClean="0">
                <a:solidFill>
                  <a:srgbClr val="0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6</a:t>
            </a:r>
            <a:r>
              <a:rPr lang="en-US" sz="3600" b="1" baseline="-30000" dirty="0" smtClean="0">
                <a:solidFill>
                  <a:srgbClr val="0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10</a:t>
            </a:r>
            <a:endParaRPr lang="ru-RU" sz="3600" dirty="0">
              <a:latin typeface="Arial" pitchFamily="34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3600" b="1" dirty="0" smtClean="0">
                <a:solidFill>
                  <a:srgbClr val="0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11</a:t>
            </a:r>
            <a:r>
              <a:rPr lang="en-US" sz="3600" b="1" baseline="-30000" dirty="0" smtClean="0">
                <a:solidFill>
                  <a:srgbClr val="0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2</a:t>
            </a:r>
            <a:r>
              <a:rPr lang="en-US" sz="3600" b="1" dirty="0" smtClean="0">
                <a:solidFill>
                  <a:srgbClr val="0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=</a:t>
            </a:r>
            <a:r>
              <a:rPr lang="ru-RU" sz="3600" b="1" dirty="0" smtClean="0">
                <a:solidFill>
                  <a:srgbClr val="0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3600" b="1" dirty="0" smtClean="0">
                <a:solidFill>
                  <a:srgbClr val="0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3</a:t>
            </a:r>
            <a:r>
              <a:rPr lang="en-US" sz="3600" b="1" baseline="-30000" dirty="0" smtClean="0">
                <a:solidFill>
                  <a:srgbClr val="0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10</a:t>
            </a:r>
            <a:endParaRPr lang="ru-RU" sz="3600" dirty="0">
              <a:latin typeface="Arial" pitchFamily="34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ru-RU" sz="3600" b="1" dirty="0" smtClean="0">
              <a:solidFill>
                <a:srgbClr val="0000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3600" b="1" dirty="0" smtClean="0">
                <a:solidFill>
                  <a:srgbClr val="0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10010</a:t>
            </a:r>
            <a:r>
              <a:rPr lang="en-US" sz="3600" b="1" baseline="-30000" dirty="0" smtClean="0">
                <a:solidFill>
                  <a:srgbClr val="0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2</a:t>
            </a:r>
            <a:r>
              <a:rPr lang="en-US" sz="3600" b="1" dirty="0" smtClean="0">
                <a:solidFill>
                  <a:srgbClr val="0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=</a:t>
            </a:r>
            <a:endParaRPr lang="en-US" sz="3600" dirty="0">
              <a:latin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419872" y="0"/>
            <a:ext cx="12955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u="sng" dirty="0">
                <a:solidFill>
                  <a:srgbClr val="0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6   </a:t>
            </a:r>
            <a:r>
              <a:rPr lang="ru-RU" sz="2400" b="1" u="sng" dirty="0" smtClean="0">
                <a:solidFill>
                  <a:srgbClr val="0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3  18</a:t>
            </a: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11849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3   2   1   0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233319" y="0"/>
            <a:ext cx="5982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10</a:t>
            </a:r>
            <a:r>
              <a:rPr lang="ru-RU" baseline="30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44</a:t>
            </a:r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8096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 rot="10800000" flipV="1">
            <a:off x="0" y="2272939"/>
            <a:ext cx="9144000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850" algn="l"/>
              </a:tabLst>
            </a:pPr>
            <a:r>
              <a:rPr kumimoji="0" lang="ru-RU" sz="36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Цель урока: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</a:p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850" algn="l"/>
              </a:tabLst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0850" algn="l"/>
              </a:tabLst>
            </a:pPr>
            <a:r>
              <a:rPr lang="ru-RU" sz="2800" dirty="0"/>
              <a:t>Изучение арифметических операций в позиционных системах счисления;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/>
          <p:cNvPicPr>
            <a:picLocks noChangeAspect="1" noChangeArrowheads="1"/>
          </p:cNvPicPr>
          <p:nvPr/>
        </p:nvPicPr>
        <p:blipFill rotWithShape="1">
          <a:blip r:embed="rId2"/>
          <a:srcRect b="71147"/>
          <a:stretch/>
        </p:blipFill>
        <p:spPr bwMode="auto">
          <a:xfrm>
            <a:off x="1086319" y="1628800"/>
            <a:ext cx="7187739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539552" y="692696"/>
            <a:ext cx="296427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/>
              <a:t>Деление</a:t>
            </a:r>
            <a:r>
              <a:rPr lang="ru-RU" sz="4400" b="1" dirty="0"/>
              <a:t>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272927" y="0"/>
            <a:ext cx="5982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10</a:t>
            </a:r>
            <a:r>
              <a:rPr lang="ru-RU" baseline="30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44</a:t>
            </a:r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4358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39952" y="50721"/>
            <a:ext cx="12815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sng" dirty="0">
                <a:solidFill>
                  <a:srgbClr val="0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6   </a:t>
            </a:r>
            <a:r>
              <a:rPr lang="ru-RU" sz="2000" b="1" u="sng" dirty="0" smtClean="0">
                <a:solidFill>
                  <a:srgbClr val="0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3  2</a:t>
            </a:r>
            <a:endParaRPr lang="ru-RU" sz="2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91781" y="980728"/>
            <a:ext cx="8611731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>
                <a:solidFill>
                  <a:srgbClr val="0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Проверка</a:t>
            </a:r>
            <a:r>
              <a:rPr lang="ru-RU" sz="4000" dirty="0" smtClean="0">
                <a:solidFill>
                  <a:srgbClr val="0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4000" dirty="0">
              <a:latin typeface="Arial" pitchFamily="34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rgbClr val="0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110</a:t>
            </a:r>
            <a:r>
              <a:rPr lang="ru-RU" sz="4000" b="1" baseline="-30000" dirty="0" smtClean="0">
                <a:solidFill>
                  <a:srgbClr val="0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2</a:t>
            </a:r>
            <a:r>
              <a:rPr lang="ru-RU" sz="4000" b="1" dirty="0" smtClean="0">
                <a:solidFill>
                  <a:srgbClr val="0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= 6</a:t>
            </a:r>
            <a:r>
              <a:rPr lang="ru-RU" sz="4000" b="1" baseline="-30000" dirty="0" smtClean="0">
                <a:solidFill>
                  <a:srgbClr val="0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10</a:t>
            </a:r>
            <a:endParaRPr lang="ru-RU" sz="4000" dirty="0">
              <a:latin typeface="Arial" pitchFamily="34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rgbClr val="0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11</a:t>
            </a:r>
            <a:r>
              <a:rPr lang="ru-RU" sz="4000" b="1" baseline="-30000" dirty="0" smtClean="0">
                <a:solidFill>
                  <a:srgbClr val="0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2</a:t>
            </a:r>
            <a:r>
              <a:rPr lang="ru-RU" sz="4000" b="1" dirty="0" smtClean="0">
                <a:solidFill>
                  <a:srgbClr val="0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= 3</a:t>
            </a:r>
            <a:r>
              <a:rPr lang="ru-RU" sz="4000" b="1" baseline="-30000" dirty="0" smtClean="0">
                <a:solidFill>
                  <a:srgbClr val="0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10</a:t>
            </a:r>
            <a:endParaRPr lang="ru-RU" sz="4000" dirty="0">
              <a:latin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11849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3   2   1   0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202065" y="0"/>
            <a:ext cx="5982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10</a:t>
            </a:r>
            <a:r>
              <a:rPr lang="ru-RU" baseline="30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44</a:t>
            </a:r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0381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4282" y="500042"/>
            <a:ext cx="60406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Зад. 4. 10 </a:t>
            </a:r>
            <a:endParaRPr lang="ru-RU" sz="2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21578" y="1412776"/>
            <a:ext cx="853589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sz="3600" dirty="0" smtClean="0"/>
              <a:t>Выполнить сложение, вычитание, умножение и деление двоичных чисел 1010</a:t>
            </a:r>
            <a:r>
              <a:rPr lang="ru-RU" sz="3600" baseline="-25000" dirty="0" smtClean="0"/>
              <a:t>2</a:t>
            </a:r>
            <a:r>
              <a:rPr lang="ru-RU" sz="3600" dirty="0" smtClean="0"/>
              <a:t> и 10</a:t>
            </a:r>
            <a:r>
              <a:rPr lang="ru-RU" sz="3600" baseline="-25000" dirty="0"/>
              <a:t>2</a:t>
            </a:r>
            <a:endParaRPr lang="ru-RU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5500694" y="478632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620688"/>
            <a:ext cx="698477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9600" dirty="0" smtClean="0"/>
              <a:t>1 0 1 0</a:t>
            </a:r>
            <a:r>
              <a:rPr lang="ru-RU" sz="9600" baseline="-25000" dirty="0" smtClean="0"/>
              <a:t> </a:t>
            </a:r>
          </a:p>
          <a:p>
            <a:pPr algn="ctr"/>
            <a:r>
              <a:rPr lang="ru-RU" sz="9600" dirty="0" smtClean="0"/>
              <a:t>      1 0</a:t>
            </a:r>
            <a:endParaRPr lang="ru-RU" sz="9600" dirty="0"/>
          </a:p>
        </p:txBody>
      </p:sp>
      <p:sp>
        <p:nvSpPr>
          <p:cNvPr id="3" name="Плюс 2"/>
          <p:cNvSpPr/>
          <p:nvPr/>
        </p:nvSpPr>
        <p:spPr>
          <a:xfrm>
            <a:off x="1673099" y="1844824"/>
            <a:ext cx="864096" cy="864096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8244408" y="0"/>
            <a:ext cx="6014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10</a:t>
            </a:r>
            <a:r>
              <a:rPr lang="ru-RU" baseline="30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50</a:t>
            </a:r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5473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07704" y="980728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9600" dirty="0"/>
              <a:t>1 0 1 0</a:t>
            </a:r>
            <a:r>
              <a:rPr lang="ru-RU" sz="9600" baseline="-25000" dirty="0"/>
              <a:t> </a:t>
            </a:r>
          </a:p>
          <a:p>
            <a:pPr algn="ctr"/>
            <a:r>
              <a:rPr lang="ru-RU" sz="9600" dirty="0"/>
              <a:t>      1 0</a:t>
            </a:r>
          </a:p>
        </p:txBody>
      </p:sp>
      <p:sp>
        <p:nvSpPr>
          <p:cNvPr id="3" name="Минус 2"/>
          <p:cNvSpPr/>
          <p:nvPr/>
        </p:nvSpPr>
        <p:spPr>
          <a:xfrm>
            <a:off x="1547664" y="2082364"/>
            <a:ext cx="914400" cy="91440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8316416" y="0"/>
            <a:ext cx="6014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10</a:t>
            </a:r>
            <a:r>
              <a:rPr lang="ru-RU" baseline="30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50</a:t>
            </a:r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3529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41576" y="188640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9600" dirty="0"/>
              <a:t>1 0 1 0</a:t>
            </a:r>
            <a:r>
              <a:rPr lang="ru-RU" sz="9600" baseline="-25000" dirty="0"/>
              <a:t> </a:t>
            </a:r>
          </a:p>
          <a:p>
            <a:pPr algn="ctr"/>
            <a:r>
              <a:rPr lang="ru-RU" sz="9600" dirty="0"/>
              <a:t>      1 0</a:t>
            </a:r>
          </a:p>
        </p:txBody>
      </p:sp>
      <p:sp>
        <p:nvSpPr>
          <p:cNvPr id="3" name="Умножение 2"/>
          <p:cNvSpPr/>
          <p:nvPr/>
        </p:nvSpPr>
        <p:spPr>
          <a:xfrm>
            <a:off x="2584376" y="1254934"/>
            <a:ext cx="914400" cy="91440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8244408" y="-3833"/>
            <a:ext cx="6014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10</a:t>
            </a:r>
            <a:r>
              <a:rPr lang="ru-RU" baseline="30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50</a:t>
            </a:r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3390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88640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9600" dirty="0"/>
              <a:t>1 0 1 0</a:t>
            </a:r>
            <a:r>
              <a:rPr lang="ru-RU" sz="9600" baseline="-25000" dirty="0"/>
              <a:t> </a:t>
            </a:r>
          </a:p>
          <a:p>
            <a:pPr algn="ctr"/>
            <a:r>
              <a:rPr lang="ru-RU" sz="9600" dirty="0"/>
              <a:t>      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4788024" y="620688"/>
            <a:ext cx="0" cy="13681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H="1">
            <a:off x="4788024" y="1484784"/>
            <a:ext cx="20882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4788024" y="39083"/>
            <a:ext cx="1765227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9600" dirty="0">
                <a:solidFill>
                  <a:prstClr val="black"/>
                </a:solidFill>
              </a:rPr>
              <a:t>1 0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316416" y="3974"/>
            <a:ext cx="6014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10</a:t>
            </a:r>
            <a:r>
              <a:rPr lang="ru-RU" baseline="30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50</a:t>
            </a:r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456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536" y="476672"/>
            <a:ext cx="350701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dirty="0">
                <a:solidFill>
                  <a:prstClr val="black"/>
                </a:solidFill>
              </a:rPr>
              <a:t>Работа на карточках</a:t>
            </a:r>
          </a:p>
        </p:txBody>
      </p:sp>
      <p:sp>
        <p:nvSpPr>
          <p:cNvPr id="4" name="AutoShape 1"/>
          <p:cNvSpPr>
            <a:spLocks noChangeShapeType="1"/>
          </p:cNvSpPr>
          <p:nvPr/>
        </p:nvSpPr>
        <p:spPr bwMode="auto">
          <a:xfrm>
            <a:off x="679699" y="3406029"/>
            <a:ext cx="1685925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2"/>
          <p:cNvSpPr>
            <a:spLocks noChangeShapeType="1"/>
          </p:cNvSpPr>
          <p:nvPr/>
        </p:nvSpPr>
        <p:spPr bwMode="auto">
          <a:xfrm>
            <a:off x="3183880" y="3392381"/>
            <a:ext cx="1685925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3"/>
          <p:cNvSpPr>
            <a:spLocks noChangeShapeType="1"/>
          </p:cNvSpPr>
          <p:nvPr/>
        </p:nvSpPr>
        <p:spPr bwMode="auto">
          <a:xfrm>
            <a:off x="5642897" y="3440229"/>
            <a:ext cx="1685925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15875" y="2108080"/>
            <a:ext cx="7340471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60650" algn="l"/>
                <a:tab pos="4678363" algn="l"/>
              </a:tabLst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       1 0 0 0           1 0 0 0           1 0 0 0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60650" algn="l"/>
                <a:tab pos="4678363" algn="l"/>
              </a:tabLst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-290300" y="2652738"/>
            <a:ext cx="768672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60650" algn="l"/>
                <a:tab pos="4987925" algn="l"/>
              </a:tabLst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             1 0 0              1 0 0              1 0 0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" name="Плюс 9"/>
          <p:cNvSpPr>
            <a:spLocks/>
          </p:cNvSpPr>
          <p:nvPr/>
        </p:nvSpPr>
        <p:spPr bwMode="auto">
          <a:xfrm>
            <a:off x="395536" y="2705451"/>
            <a:ext cx="284163" cy="307975"/>
          </a:xfrm>
          <a:custGeom>
            <a:avLst/>
            <a:gdLst>
              <a:gd name="T0" fmla="*/ 37778 w 285008"/>
              <a:gd name="T1" fmla="*/ 120863 h 308759"/>
              <a:gd name="T2" fmla="*/ 108987 w 285008"/>
              <a:gd name="T3" fmla="*/ 120863 h 308759"/>
              <a:gd name="T4" fmla="*/ 108987 w 285008"/>
              <a:gd name="T5" fmla="*/ 40926 h 308759"/>
              <a:gd name="T6" fmla="*/ 176021 w 285008"/>
              <a:gd name="T7" fmla="*/ 40926 h 308759"/>
              <a:gd name="T8" fmla="*/ 176021 w 285008"/>
              <a:gd name="T9" fmla="*/ 120863 h 308759"/>
              <a:gd name="T10" fmla="*/ 247230 w 285008"/>
              <a:gd name="T11" fmla="*/ 120863 h 308759"/>
              <a:gd name="T12" fmla="*/ 247230 w 285008"/>
              <a:gd name="T13" fmla="*/ 187896 h 308759"/>
              <a:gd name="T14" fmla="*/ 176021 w 285008"/>
              <a:gd name="T15" fmla="*/ 187896 h 308759"/>
              <a:gd name="T16" fmla="*/ 176021 w 285008"/>
              <a:gd name="T17" fmla="*/ 267833 h 308759"/>
              <a:gd name="T18" fmla="*/ 108987 w 285008"/>
              <a:gd name="T19" fmla="*/ 267833 h 308759"/>
              <a:gd name="T20" fmla="*/ 108987 w 285008"/>
              <a:gd name="T21" fmla="*/ 187896 h 308759"/>
              <a:gd name="T22" fmla="*/ 37778 w 285008"/>
              <a:gd name="T23" fmla="*/ 187896 h 308759"/>
              <a:gd name="T24" fmla="*/ 37778 w 285008"/>
              <a:gd name="T25" fmla="*/ 120863 h 30875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85008" h="308759">
                <a:moveTo>
                  <a:pt x="37778" y="120863"/>
                </a:moveTo>
                <a:lnTo>
                  <a:pt x="108987" y="120863"/>
                </a:lnTo>
                <a:lnTo>
                  <a:pt x="108987" y="40926"/>
                </a:lnTo>
                <a:lnTo>
                  <a:pt x="176021" y="40926"/>
                </a:lnTo>
                <a:lnTo>
                  <a:pt x="176021" y="120863"/>
                </a:lnTo>
                <a:lnTo>
                  <a:pt x="247230" y="120863"/>
                </a:lnTo>
                <a:lnTo>
                  <a:pt x="247230" y="187896"/>
                </a:lnTo>
                <a:lnTo>
                  <a:pt x="176021" y="187896"/>
                </a:lnTo>
                <a:lnTo>
                  <a:pt x="176021" y="267833"/>
                </a:lnTo>
                <a:lnTo>
                  <a:pt x="108987" y="267833"/>
                </a:lnTo>
                <a:lnTo>
                  <a:pt x="108987" y="187896"/>
                </a:lnTo>
                <a:lnTo>
                  <a:pt x="37778" y="187896"/>
                </a:lnTo>
                <a:lnTo>
                  <a:pt x="37778" y="120863"/>
                </a:lnTo>
                <a:close/>
              </a:path>
            </a:pathLst>
          </a:custGeom>
          <a:solidFill>
            <a:srgbClr val="4F81BD"/>
          </a:solidFill>
          <a:ln w="25400">
            <a:solidFill>
              <a:srgbClr val="243F6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Минус 7"/>
          <p:cNvSpPr>
            <a:spLocks/>
          </p:cNvSpPr>
          <p:nvPr/>
        </p:nvSpPr>
        <p:spPr bwMode="auto">
          <a:xfrm>
            <a:off x="2987824" y="2695890"/>
            <a:ext cx="392113" cy="236537"/>
          </a:xfrm>
          <a:custGeom>
            <a:avLst/>
            <a:gdLst>
              <a:gd name="T0" fmla="*/ 51944 w 391886"/>
              <a:gd name="T1" fmla="*/ 90823 h 237507"/>
              <a:gd name="T2" fmla="*/ 339942 w 391886"/>
              <a:gd name="T3" fmla="*/ 90823 h 237507"/>
              <a:gd name="T4" fmla="*/ 339942 w 391886"/>
              <a:gd name="T5" fmla="*/ 146684 h 237507"/>
              <a:gd name="T6" fmla="*/ 51944 w 391886"/>
              <a:gd name="T7" fmla="*/ 146684 h 237507"/>
              <a:gd name="T8" fmla="*/ 51944 w 391886"/>
              <a:gd name="T9" fmla="*/ 90823 h 23750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91886" h="237507">
                <a:moveTo>
                  <a:pt x="51944" y="90823"/>
                </a:moveTo>
                <a:lnTo>
                  <a:pt x="339942" y="90823"/>
                </a:lnTo>
                <a:lnTo>
                  <a:pt x="339942" y="146684"/>
                </a:lnTo>
                <a:lnTo>
                  <a:pt x="51944" y="146684"/>
                </a:lnTo>
                <a:lnTo>
                  <a:pt x="51944" y="90823"/>
                </a:lnTo>
                <a:close/>
              </a:path>
            </a:pathLst>
          </a:custGeom>
          <a:solidFill>
            <a:srgbClr val="4F81BD"/>
          </a:solidFill>
          <a:ln w="25400">
            <a:solidFill>
              <a:srgbClr val="243F6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Умножение 3"/>
          <p:cNvSpPr>
            <a:spLocks/>
          </p:cNvSpPr>
          <p:nvPr/>
        </p:nvSpPr>
        <p:spPr bwMode="auto">
          <a:xfrm>
            <a:off x="5644827" y="2652738"/>
            <a:ext cx="260350" cy="273050"/>
          </a:xfrm>
          <a:custGeom>
            <a:avLst/>
            <a:gdLst>
              <a:gd name="T0" fmla="*/ 40551 w 261257"/>
              <a:gd name="T1" fmla="*/ 86807 h 272984"/>
              <a:gd name="T2" fmla="*/ 84944 w 261257"/>
              <a:gd name="T3" fmla="*/ 44321 h 272984"/>
              <a:gd name="T4" fmla="*/ 130629 w 261257"/>
              <a:gd name="T5" fmla="*/ 92056 h 272984"/>
              <a:gd name="T6" fmla="*/ 176313 w 261257"/>
              <a:gd name="T7" fmla="*/ 44321 h 272984"/>
              <a:gd name="T8" fmla="*/ 220706 w 261257"/>
              <a:gd name="T9" fmla="*/ 86807 h 272984"/>
              <a:gd name="T10" fmla="*/ 173156 w 261257"/>
              <a:gd name="T11" fmla="*/ 136492 h 272984"/>
              <a:gd name="T12" fmla="*/ 220706 w 261257"/>
              <a:gd name="T13" fmla="*/ 186177 h 272984"/>
              <a:gd name="T14" fmla="*/ 176313 w 261257"/>
              <a:gd name="T15" fmla="*/ 228663 h 272984"/>
              <a:gd name="T16" fmla="*/ 130629 w 261257"/>
              <a:gd name="T17" fmla="*/ 180928 h 272984"/>
              <a:gd name="T18" fmla="*/ 84944 w 261257"/>
              <a:gd name="T19" fmla="*/ 228663 h 272984"/>
              <a:gd name="T20" fmla="*/ 40551 w 261257"/>
              <a:gd name="T21" fmla="*/ 186177 h 272984"/>
              <a:gd name="T22" fmla="*/ 88101 w 261257"/>
              <a:gd name="T23" fmla="*/ 136492 h 272984"/>
              <a:gd name="T24" fmla="*/ 40551 w 261257"/>
              <a:gd name="T25" fmla="*/ 86807 h 272984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61257" h="272984">
                <a:moveTo>
                  <a:pt x="40551" y="86807"/>
                </a:moveTo>
                <a:lnTo>
                  <a:pt x="84944" y="44321"/>
                </a:lnTo>
                <a:lnTo>
                  <a:pt x="130629" y="92056"/>
                </a:lnTo>
                <a:lnTo>
                  <a:pt x="176313" y="44321"/>
                </a:lnTo>
                <a:lnTo>
                  <a:pt x="220706" y="86807"/>
                </a:lnTo>
                <a:lnTo>
                  <a:pt x="173156" y="136492"/>
                </a:lnTo>
                <a:lnTo>
                  <a:pt x="220706" y="186177"/>
                </a:lnTo>
                <a:lnTo>
                  <a:pt x="176313" y="228663"/>
                </a:lnTo>
                <a:lnTo>
                  <a:pt x="130629" y="180928"/>
                </a:lnTo>
                <a:lnTo>
                  <a:pt x="84944" y="228663"/>
                </a:lnTo>
                <a:lnTo>
                  <a:pt x="40551" y="186177"/>
                </a:lnTo>
                <a:lnTo>
                  <a:pt x="88101" y="136492"/>
                </a:lnTo>
                <a:lnTo>
                  <a:pt x="40551" y="86807"/>
                </a:lnTo>
                <a:close/>
              </a:path>
            </a:pathLst>
          </a:custGeom>
          <a:solidFill>
            <a:srgbClr val="4F81BD"/>
          </a:solidFill>
          <a:ln w="25400">
            <a:solidFill>
              <a:srgbClr val="243F6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8316416" y="-3833"/>
            <a:ext cx="5934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10</a:t>
            </a:r>
            <a:r>
              <a:rPr lang="ru-RU" baseline="30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59</a:t>
            </a:r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2633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375871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600" dirty="0" smtClean="0"/>
              <a:t>Подведение итогов</a:t>
            </a:r>
            <a:endParaRPr lang="ru-RU" sz="3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316416" y="0"/>
            <a:ext cx="5645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11</a:t>
            </a:r>
            <a:r>
              <a:rPr lang="ru-RU" baseline="30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0</a:t>
            </a:r>
            <a:r>
              <a:rPr lang="ru-RU" baseline="30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</a:t>
            </a:r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8809265"/>
              </p:ext>
            </p:extLst>
          </p:nvPr>
        </p:nvGraphicFramePr>
        <p:xfrm>
          <a:off x="1403648" y="1196752"/>
          <a:ext cx="6096000" cy="54726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781801"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Люба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Юля</a:t>
                      </a:r>
                      <a:endParaRPr lang="ru-RU" sz="4000" dirty="0"/>
                    </a:p>
                  </a:txBody>
                  <a:tcPr/>
                </a:tc>
              </a:tr>
              <a:tr h="78180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8180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8180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8180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8180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78180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33041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435225" y="589910"/>
            <a:ext cx="7719806" cy="5570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175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Arial Unicode MS" pitchFamily="34" charset="-128"/>
                <a:cs typeface="Arial Unicode MS" pitchFamily="34" charset="-128"/>
              </a:rPr>
              <a:t>домашнее задание:</a:t>
            </a:r>
          </a:p>
          <a:p>
            <a:pPr marL="0" marR="0" lvl="0" indent="3175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3175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§4.1.3. 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0" marR="0" lvl="0" indent="3175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0" marR="0" lvl="0" indent="3175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Н.Д.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Угринович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“Базовый </a:t>
            </a:r>
            <a:r>
              <a:rPr kumimoji="0" lang="ru-RU" sz="2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курс </a:t>
            </a:r>
            <a:r>
              <a:rPr kumimoji="0" lang="ru-RU" sz="2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8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класс” </a:t>
            </a:r>
          </a:p>
          <a:p>
            <a:pPr marL="0" marR="0" lvl="0" indent="3175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indent="3175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/>
              <a:t>Провести сложение, вычитание, </a:t>
            </a:r>
            <a:r>
              <a:rPr lang="ru-RU" sz="2800" dirty="0" smtClean="0"/>
              <a:t>умножение</a:t>
            </a:r>
          </a:p>
          <a:p>
            <a:pPr indent="3175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/>
              <a:t> </a:t>
            </a:r>
            <a:r>
              <a:rPr lang="ru-RU" sz="2800" dirty="0"/>
              <a:t>и деление двоичных чисел </a:t>
            </a:r>
            <a:r>
              <a:rPr lang="ru-RU" sz="2800" dirty="0" smtClean="0"/>
              <a:t>1100</a:t>
            </a:r>
            <a:r>
              <a:rPr lang="ru-RU" sz="2800" baseline="-25000" dirty="0" smtClean="0"/>
              <a:t>2</a:t>
            </a:r>
            <a:r>
              <a:rPr lang="ru-RU" sz="2800" dirty="0" smtClean="0"/>
              <a:t> </a:t>
            </a:r>
            <a:r>
              <a:rPr lang="ru-RU" sz="2800" dirty="0"/>
              <a:t>и </a:t>
            </a:r>
            <a:r>
              <a:rPr lang="ru-RU" sz="2800" dirty="0" smtClean="0"/>
              <a:t>11</a:t>
            </a:r>
            <a:r>
              <a:rPr lang="ru-RU" sz="2800" baseline="-25000" dirty="0"/>
              <a:t>2</a:t>
            </a:r>
            <a:r>
              <a:rPr lang="ru-RU" sz="2800" dirty="0" smtClean="0"/>
              <a:t> </a:t>
            </a:r>
          </a:p>
          <a:p>
            <a:pPr indent="3175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/>
              <a:t>и </a:t>
            </a:r>
            <a:r>
              <a:rPr lang="ru-RU" sz="2800" dirty="0"/>
              <a:t>проверить правильность </a:t>
            </a:r>
            <a:r>
              <a:rPr lang="ru-RU" sz="2800" dirty="0" smtClean="0"/>
              <a:t>выполнения</a:t>
            </a:r>
          </a:p>
          <a:p>
            <a:pPr indent="3175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/>
              <a:t> </a:t>
            </a:r>
            <a:r>
              <a:rPr lang="ru-RU" sz="2800" dirty="0"/>
              <a:t>арифметических действий.</a:t>
            </a:r>
          </a:p>
          <a:p>
            <a:pPr marL="0" marR="0" lvl="0" indent="3175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838913" y="-1678"/>
            <a:ext cx="9124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/>
              <a:t>12     3 </a:t>
            </a:r>
            <a:r>
              <a:rPr lang="ru-RU" baseline="-25000" dirty="0" smtClean="0"/>
              <a:t> </a:t>
            </a:r>
            <a:endParaRPr lang="ru-RU" baseline="-25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166843"/>
            <a:ext cx="8712968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u="sng" dirty="0" smtClean="0"/>
              <a:t>Задачи</a:t>
            </a:r>
          </a:p>
          <a:p>
            <a:endParaRPr lang="ru-RU" sz="3200" dirty="0"/>
          </a:p>
          <a:p>
            <a:r>
              <a:rPr lang="ru-RU" sz="2000" b="1" u="sng" dirty="0"/>
              <a:t>Образовательные:</a:t>
            </a:r>
            <a:r>
              <a:rPr lang="ru-RU" sz="2000" u="sng" dirty="0"/>
              <a:t> </a:t>
            </a:r>
            <a:endParaRPr lang="ru-RU" sz="2000" dirty="0"/>
          </a:p>
          <a:p>
            <a:r>
              <a:rPr lang="ru-RU" sz="2000" dirty="0"/>
              <a:t>изучить арифметические операции в позиционных системах счисления;</a:t>
            </a:r>
          </a:p>
          <a:p>
            <a:r>
              <a:rPr lang="ru-RU" sz="2000" dirty="0"/>
              <a:t>закрепить перевод чисел в позиционных системах счисления;</a:t>
            </a:r>
          </a:p>
          <a:p>
            <a:r>
              <a:rPr lang="ru-RU" sz="2000" b="1" u="sng" dirty="0">
                <a:solidFill>
                  <a:schemeClr val="bg2"/>
                </a:solidFill>
              </a:rPr>
              <a:t>Развивающие:</a:t>
            </a:r>
            <a:r>
              <a:rPr lang="ru-RU" sz="2000" u="sng" dirty="0">
                <a:solidFill>
                  <a:schemeClr val="bg2"/>
                </a:solidFill>
              </a:rPr>
              <a:t> </a:t>
            </a:r>
            <a:endParaRPr lang="ru-RU" sz="2000" dirty="0">
              <a:solidFill>
                <a:schemeClr val="bg2"/>
              </a:solidFill>
            </a:endParaRPr>
          </a:p>
          <a:p>
            <a:r>
              <a:rPr lang="ru-RU" sz="2000" dirty="0">
                <a:solidFill>
                  <a:schemeClr val="bg2"/>
                </a:solidFill>
              </a:rPr>
              <a:t>развивать познавательный интерес обучающихся;</a:t>
            </a:r>
          </a:p>
          <a:p>
            <a:r>
              <a:rPr lang="ru-RU" sz="2000" dirty="0">
                <a:solidFill>
                  <a:schemeClr val="bg2"/>
                </a:solidFill>
              </a:rPr>
              <a:t>формировать интерес к изучению предмета; </a:t>
            </a:r>
          </a:p>
          <a:p>
            <a:r>
              <a:rPr lang="ru-RU" sz="2000" b="1" u="sng" dirty="0">
                <a:solidFill>
                  <a:schemeClr val="bg2"/>
                </a:solidFill>
              </a:rPr>
              <a:t>Воспитательные:</a:t>
            </a:r>
            <a:r>
              <a:rPr lang="ru-RU" sz="2000" u="sng" dirty="0">
                <a:solidFill>
                  <a:schemeClr val="bg2"/>
                </a:solidFill>
              </a:rPr>
              <a:t> </a:t>
            </a:r>
            <a:endParaRPr lang="ru-RU" sz="2000" dirty="0">
              <a:solidFill>
                <a:schemeClr val="bg2"/>
              </a:solidFill>
            </a:endParaRPr>
          </a:p>
          <a:p>
            <a:r>
              <a:rPr lang="ru-RU" sz="2000" dirty="0">
                <a:solidFill>
                  <a:schemeClr val="bg2"/>
                </a:solidFill>
              </a:rPr>
              <a:t>воспитать у обучающихся </a:t>
            </a:r>
            <a:r>
              <a:rPr lang="ru-RU" sz="2000" dirty="0" smtClean="0">
                <a:solidFill>
                  <a:schemeClr val="bg2"/>
                </a:solidFill>
              </a:rPr>
              <a:t>самостоятельность, аккуратность, внимательность, культуру речи.</a:t>
            </a:r>
            <a:endParaRPr lang="ru-RU" sz="20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0725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2169" y="496753"/>
            <a:ext cx="8568952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/>
              <a:t>План урока</a:t>
            </a:r>
            <a:r>
              <a:rPr lang="ru-RU" sz="3600" b="1" dirty="0" smtClean="0"/>
              <a:t>:</a:t>
            </a:r>
          </a:p>
          <a:p>
            <a:pPr algn="ctr"/>
            <a:endParaRPr lang="ru-RU" sz="3600" dirty="0"/>
          </a:p>
          <a:p>
            <a:pPr lvl="0" algn="ctr">
              <a:lnSpc>
                <a:spcPct val="200000"/>
              </a:lnSpc>
            </a:pPr>
            <a:r>
              <a:rPr lang="ru-RU" sz="2000" dirty="0"/>
              <a:t>Организационный момент. </a:t>
            </a:r>
            <a:r>
              <a:rPr lang="ru-RU" sz="2000" dirty="0">
                <a:solidFill>
                  <a:schemeClr val="bg2"/>
                </a:solidFill>
              </a:rPr>
              <a:t>(2 мин)</a:t>
            </a:r>
          </a:p>
          <a:p>
            <a:pPr lvl="0" algn="ctr">
              <a:lnSpc>
                <a:spcPct val="200000"/>
              </a:lnSpc>
            </a:pPr>
            <a:r>
              <a:rPr lang="ru-RU" sz="2000" dirty="0"/>
              <a:t>Актуализация знаний. </a:t>
            </a:r>
            <a:r>
              <a:rPr lang="ru-RU" sz="2000" dirty="0">
                <a:solidFill>
                  <a:schemeClr val="bg2"/>
                </a:solidFill>
              </a:rPr>
              <a:t>(4 мин)</a:t>
            </a:r>
          </a:p>
          <a:p>
            <a:pPr lvl="0" algn="ctr">
              <a:lnSpc>
                <a:spcPct val="200000"/>
              </a:lnSpc>
            </a:pPr>
            <a:r>
              <a:rPr lang="ru-RU" sz="2000" dirty="0"/>
              <a:t>Объяснение нового материала. </a:t>
            </a:r>
            <a:r>
              <a:rPr lang="ru-RU" sz="2000" dirty="0">
                <a:solidFill>
                  <a:schemeClr val="bg2"/>
                </a:solidFill>
              </a:rPr>
              <a:t>(7 мин)</a:t>
            </a:r>
          </a:p>
          <a:p>
            <a:pPr lvl="0" algn="ctr">
              <a:lnSpc>
                <a:spcPct val="200000"/>
              </a:lnSpc>
            </a:pPr>
            <a:r>
              <a:rPr lang="ru-RU" sz="2000" dirty="0"/>
              <a:t>Физкультминутка </a:t>
            </a:r>
            <a:r>
              <a:rPr lang="ru-RU" sz="2000" dirty="0">
                <a:solidFill>
                  <a:schemeClr val="bg2"/>
                </a:solidFill>
              </a:rPr>
              <a:t>(3 мин) </a:t>
            </a:r>
          </a:p>
          <a:p>
            <a:pPr lvl="0" algn="ctr">
              <a:lnSpc>
                <a:spcPct val="200000"/>
              </a:lnSpc>
            </a:pPr>
            <a:r>
              <a:rPr lang="ru-RU" sz="2000" dirty="0"/>
              <a:t>Объяснение нового материала. </a:t>
            </a:r>
            <a:r>
              <a:rPr lang="ru-RU" sz="2000" dirty="0">
                <a:solidFill>
                  <a:schemeClr val="bg2"/>
                </a:solidFill>
              </a:rPr>
              <a:t>(8 мин)</a:t>
            </a:r>
          </a:p>
          <a:p>
            <a:pPr lvl="0" algn="ctr">
              <a:lnSpc>
                <a:spcPct val="200000"/>
              </a:lnSpc>
            </a:pPr>
            <a:r>
              <a:rPr lang="ru-RU" sz="2000" dirty="0"/>
              <a:t>Решение примеров</a:t>
            </a:r>
            <a:r>
              <a:rPr lang="ru-RU" sz="2000" dirty="0">
                <a:solidFill>
                  <a:schemeClr val="bg2"/>
                </a:solidFill>
              </a:rPr>
              <a:t>.(15 мин)</a:t>
            </a:r>
          </a:p>
          <a:p>
            <a:pPr lvl="0" algn="ctr">
              <a:lnSpc>
                <a:spcPct val="200000"/>
              </a:lnSpc>
            </a:pPr>
            <a:r>
              <a:rPr lang="ru-RU" sz="2000" dirty="0"/>
              <a:t>Подведение итогов урока</a:t>
            </a:r>
            <a:r>
              <a:rPr lang="ru-RU" sz="2000" dirty="0">
                <a:solidFill>
                  <a:schemeClr val="bg2"/>
                </a:solidFill>
              </a:rPr>
              <a:t>.(3 мин)</a:t>
            </a:r>
          </a:p>
          <a:p>
            <a:pPr lvl="0" algn="ctr">
              <a:lnSpc>
                <a:spcPct val="200000"/>
              </a:lnSpc>
            </a:pPr>
            <a:r>
              <a:rPr lang="ru-RU" sz="2000" dirty="0"/>
              <a:t>Домашняя работа</a:t>
            </a:r>
            <a:r>
              <a:rPr lang="ru-RU" sz="2000" dirty="0">
                <a:solidFill>
                  <a:schemeClr val="bg2"/>
                </a:solidFill>
              </a:rPr>
              <a:t>. (3 мин)</a:t>
            </a:r>
          </a:p>
        </p:txBody>
      </p:sp>
    </p:spTree>
    <p:extLst>
      <p:ext uri="{BB962C8B-B14F-4D97-AF65-F5344CB8AC3E}">
        <p14:creationId xmlns:p14="http://schemas.microsoft.com/office/powerpoint/2010/main" val="279659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142844" y="1437491"/>
            <a:ext cx="8786874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77863" algn="l"/>
              </a:tabLst>
            </a:pPr>
            <a:r>
              <a:rPr kumimoji="0" lang="ru-RU" sz="36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Методические приемы</a:t>
            </a:r>
            <a:r>
              <a:rPr kumimoji="0" lang="en-US" sz="36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</a:t>
            </a:r>
            <a:endParaRPr kumimoji="0" lang="ru-RU" sz="3600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77863" algn="l"/>
              </a:tabLst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77863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Фронтальная работа учителя с классом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77863" algn="l"/>
              </a:tabLst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77863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Самостоятельная работа учащихся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1066800"/>
          </a:xfrm>
        </p:spPr>
        <p:txBody>
          <a:bodyPr/>
          <a:lstStyle/>
          <a:p>
            <a:r>
              <a:rPr lang="ru-RU" dirty="0" smtClean="0"/>
              <a:t>Проверка домашнего задания</a:t>
            </a:r>
            <a:endParaRPr lang="ru-RU" dirty="0"/>
          </a:p>
        </p:txBody>
      </p:sp>
      <p:sp>
        <p:nvSpPr>
          <p:cNvPr id="9" name="Объект 8"/>
          <p:cNvSpPr>
            <a:spLocks noGrp="1"/>
          </p:cNvSpPr>
          <p:nvPr>
            <p:ph sz="half" idx="1"/>
          </p:nvPr>
        </p:nvSpPr>
        <p:spPr>
          <a:xfrm>
            <a:off x="457200" y="1628801"/>
            <a:ext cx="8219256" cy="1728191"/>
          </a:xfrm>
        </p:spPr>
        <p:txBody>
          <a:bodyPr>
            <a:normAutofit/>
          </a:bodyPr>
          <a:lstStyle/>
          <a:p>
            <a:pPr lvl="0"/>
            <a:r>
              <a:rPr lang="ru-RU" sz="3200" dirty="0" smtClean="0"/>
              <a:t>1111 </a:t>
            </a:r>
            <a:r>
              <a:rPr lang="ru-RU" sz="3200" dirty="0"/>
              <a:t>= 1*2</a:t>
            </a:r>
            <a:r>
              <a:rPr lang="ru-RU" sz="3200" baseline="30000" dirty="0"/>
              <a:t>3</a:t>
            </a:r>
            <a:r>
              <a:rPr lang="ru-RU" sz="3200" dirty="0"/>
              <a:t> + 1*2</a:t>
            </a:r>
            <a:r>
              <a:rPr lang="ru-RU" sz="3200" baseline="30000" dirty="0"/>
              <a:t>2</a:t>
            </a:r>
            <a:r>
              <a:rPr lang="ru-RU" sz="3200" dirty="0"/>
              <a:t> + 1*2</a:t>
            </a:r>
            <a:r>
              <a:rPr lang="ru-RU" sz="3200" baseline="30000" dirty="0"/>
              <a:t>1 </a:t>
            </a:r>
            <a:r>
              <a:rPr lang="ru-RU" sz="3200" dirty="0"/>
              <a:t>+ 1*2</a:t>
            </a:r>
            <a:r>
              <a:rPr lang="ru-RU" sz="3200" baseline="30000" dirty="0"/>
              <a:t>0 </a:t>
            </a:r>
            <a:r>
              <a:rPr lang="ru-RU" sz="3200" dirty="0"/>
              <a:t>= 15</a:t>
            </a:r>
          </a:p>
          <a:p>
            <a:pPr lvl="0"/>
            <a:r>
              <a:rPr lang="ru-RU" sz="3200" dirty="0"/>
              <a:t>1101 = 1*2</a:t>
            </a:r>
            <a:r>
              <a:rPr lang="ru-RU" sz="3200" baseline="30000" dirty="0"/>
              <a:t>3</a:t>
            </a:r>
            <a:r>
              <a:rPr lang="ru-RU" sz="3200" dirty="0"/>
              <a:t> + 1*2</a:t>
            </a:r>
            <a:r>
              <a:rPr lang="ru-RU" sz="3200" baseline="30000" dirty="0"/>
              <a:t>2</a:t>
            </a:r>
            <a:r>
              <a:rPr lang="ru-RU" sz="3200" dirty="0"/>
              <a:t> + 0*2</a:t>
            </a:r>
            <a:r>
              <a:rPr lang="ru-RU" sz="3200" baseline="30000" dirty="0"/>
              <a:t>1 </a:t>
            </a:r>
            <a:r>
              <a:rPr lang="ru-RU" sz="3200" dirty="0"/>
              <a:t>+ 1*2</a:t>
            </a:r>
            <a:r>
              <a:rPr lang="ru-RU" sz="3200" baseline="30000" dirty="0"/>
              <a:t>0 = </a:t>
            </a:r>
            <a:r>
              <a:rPr lang="ru-RU" sz="3200" dirty="0"/>
              <a:t>13</a:t>
            </a:r>
          </a:p>
          <a:p>
            <a:pPr lvl="0"/>
            <a:r>
              <a:rPr lang="ru-RU" sz="3200" dirty="0"/>
              <a:t>1110 =1*2</a:t>
            </a:r>
            <a:r>
              <a:rPr lang="ru-RU" sz="3200" baseline="30000" dirty="0"/>
              <a:t>3</a:t>
            </a:r>
            <a:r>
              <a:rPr lang="ru-RU" sz="3200" dirty="0"/>
              <a:t> + 1*2</a:t>
            </a:r>
            <a:r>
              <a:rPr lang="ru-RU" sz="3200" baseline="30000" dirty="0"/>
              <a:t>2</a:t>
            </a:r>
            <a:r>
              <a:rPr lang="ru-RU" sz="3200" dirty="0"/>
              <a:t> + 1*2</a:t>
            </a:r>
            <a:r>
              <a:rPr lang="ru-RU" sz="3200" baseline="30000" dirty="0"/>
              <a:t>1 </a:t>
            </a:r>
            <a:r>
              <a:rPr lang="ru-RU" sz="3200" dirty="0"/>
              <a:t>+ 0*2</a:t>
            </a:r>
            <a:r>
              <a:rPr lang="ru-RU" sz="3200" baseline="30000" dirty="0"/>
              <a:t>0 =</a:t>
            </a:r>
            <a:r>
              <a:rPr lang="ru-RU" sz="3200" dirty="0"/>
              <a:t> 14</a:t>
            </a:r>
          </a:p>
          <a:p>
            <a:endParaRPr lang="ru-RU" sz="3200" dirty="0"/>
          </a:p>
          <a:p>
            <a:endParaRPr lang="ru-RU" sz="3200" dirty="0"/>
          </a:p>
        </p:txBody>
      </p:sp>
      <p:graphicFrame>
        <p:nvGraphicFramePr>
          <p:cNvPr id="11" name="Объект 10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546671926"/>
              </p:ext>
            </p:extLst>
          </p:nvPr>
        </p:nvGraphicFramePr>
        <p:xfrm>
          <a:off x="611562" y="4478837"/>
          <a:ext cx="8064896" cy="84124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52128"/>
                <a:gridCol w="1152128"/>
                <a:gridCol w="1152128"/>
                <a:gridCol w="1152128"/>
                <a:gridCol w="1152128"/>
                <a:gridCol w="1152128"/>
                <a:gridCol w="1152128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35</a:t>
                      </a:r>
                      <a:endParaRPr lang="ru-RU" sz="24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17</a:t>
                      </a:r>
                      <a:endParaRPr lang="ru-RU" sz="24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8</a:t>
                      </a:r>
                      <a:endParaRPr lang="ru-RU" sz="24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4</a:t>
                      </a:r>
                      <a:endParaRPr lang="ru-RU" sz="24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2</a:t>
                      </a:r>
                      <a:endParaRPr lang="ru-RU" sz="24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1</a:t>
                      </a:r>
                      <a:endParaRPr lang="ru-RU" sz="24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1</a:t>
                      </a:r>
                      <a:endParaRPr lang="ru-RU" sz="24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1</a:t>
                      </a:r>
                      <a:endParaRPr lang="ru-RU" sz="24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0</a:t>
                      </a:r>
                      <a:endParaRPr lang="ru-RU" sz="24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0</a:t>
                      </a:r>
                      <a:endParaRPr lang="ru-RU" sz="24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0</a:t>
                      </a:r>
                      <a:endParaRPr lang="ru-RU" sz="24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1</a:t>
                      </a:r>
                      <a:endParaRPr lang="ru-RU" sz="24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100011</a:t>
                      </a:r>
                      <a:endParaRPr lang="ru-RU" sz="24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9915085"/>
              </p:ext>
            </p:extLst>
          </p:nvPr>
        </p:nvGraphicFramePr>
        <p:xfrm>
          <a:off x="683570" y="3397441"/>
          <a:ext cx="7776860" cy="84124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10980"/>
                <a:gridCol w="1110980"/>
                <a:gridCol w="1110980"/>
                <a:gridCol w="1110980"/>
                <a:gridCol w="1110980"/>
                <a:gridCol w="1110980"/>
                <a:gridCol w="1110980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40</a:t>
                      </a:r>
                      <a:endParaRPr lang="ru-RU" sz="24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20</a:t>
                      </a:r>
                      <a:endParaRPr lang="ru-RU" sz="24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10</a:t>
                      </a:r>
                      <a:endParaRPr lang="ru-RU" sz="24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5</a:t>
                      </a:r>
                      <a:endParaRPr lang="ru-RU" sz="24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2</a:t>
                      </a:r>
                      <a:endParaRPr lang="ru-RU" sz="24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1</a:t>
                      </a:r>
                      <a:endParaRPr lang="ru-RU" sz="24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0</a:t>
                      </a:r>
                      <a:endParaRPr lang="ru-RU" sz="24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0</a:t>
                      </a:r>
                      <a:endParaRPr lang="ru-RU" sz="24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0</a:t>
                      </a:r>
                      <a:endParaRPr lang="ru-RU" sz="24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1</a:t>
                      </a:r>
                      <a:endParaRPr lang="ru-RU" sz="24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0</a:t>
                      </a:r>
                      <a:endParaRPr lang="ru-RU" sz="24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1</a:t>
                      </a:r>
                      <a:endParaRPr lang="ru-RU" sz="24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101000</a:t>
                      </a:r>
                      <a:endParaRPr lang="ru-RU" sz="24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5892804"/>
              </p:ext>
            </p:extLst>
          </p:nvPr>
        </p:nvGraphicFramePr>
        <p:xfrm>
          <a:off x="611559" y="5589240"/>
          <a:ext cx="7992888" cy="84124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32148"/>
                <a:gridCol w="1332148"/>
                <a:gridCol w="1332148"/>
                <a:gridCol w="1332148"/>
                <a:gridCol w="1332148"/>
                <a:gridCol w="1332148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25</a:t>
                      </a:r>
                      <a:endParaRPr lang="ru-RU" sz="24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12</a:t>
                      </a:r>
                      <a:endParaRPr lang="ru-RU" sz="24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6</a:t>
                      </a:r>
                      <a:endParaRPr lang="ru-RU" sz="24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3</a:t>
                      </a:r>
                      <a:endParaRPr lang="ru-RU" sz="24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1</a:t>
                      </a:r>
                      <a:endParaRPr lang="ru-RU" sz="24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1</a:t>
                      </a:r>
                      <a:endParaRPr lang="ru-RU" sz="24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0</a:t>
                      </a:r>
                      <a:endParaRPr lang="ru-RU" sz="24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0</a:t>
                      </a:r>
                      <a:endParaRPr lang="ru-RU" sz="24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1</a:t>
                      </a:r>
                      <a:endParaRPr lang="ru-RU" sz="24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1</a:t>
                      </a:r>
                      <a:endParaRPr lang="ru-RU" sz="24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11001</a:t>
                      </a:r>
                      <a:endParaRPr lang="ru-RU" sz="24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3052763" y="420211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545759" y="0"/>
            <a:ext cx="5966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10</a:t>
            </a:r>
            <a:r>
              <a:rPr lang="ru-RU" baseline="30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23</a:t>
            </a:r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6542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214282" y="1500174"/>
            <a:ext cx="9144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Устный опрос:</a:t>
            </a: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2357430"/>
            <a:ext cx="8572560" cy="3385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а).   Какие системы называются позиционными?</a:t>
            </a:r>
          </a:p>
          <a:p>
            <a:r>
              <a:rPr lang="ru-RU" i="1" dirty="0">
                <a:solidFill>
                  <a:srgbClr val="FF0000"/>
                </a:solidFill>
              </a:rPr>
              <a:t>В позиционных системах счисления количественное значение цифры зависит от её позиции в числе</a:t>
            </a:r>
          </a:p>
          <a:p>
            <a:endParaRPr lang="ru-RU" i="1" dirty="0" smtClean="0"/>
          </a:p>
          <a:p>
            <a:r>
              <a:rPr lang="ru-RU" sz="2400" dirty="0" smtClean="0"/>
              <a:t>б). Как образуется единица старшего разряда в позиционных системах счисления? (десятичной, двоичной)</a:t>
            </a:r>
          </a:p>
          <a:p>
            <a:r>
              <a:rPr lang="ru-RU" i="1" dirty="0">
                <a:solidFill>
                  <a:srgbClr val="FF0000"/>
                </a:solidFill>
              </a:rPr>
              <a:t>Переполнение разряда наступает тогда, когда величина числа в нём становится равной или больше основания системы счисления</a:t>
            </a:r>
          </a:p>
          <a:p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428604"/>
            <a:ext cx="678661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5240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0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Арифметические операции </a:t>
            </a:r>
          </a:p>
          <a:p>
            <a:pPr lvl="0" indent="15240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0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 позиционных системах счисления.</a:t>
            </a:r>
            <a:endParaRPr lang="ru-RU" sz="2800" dirty="0" smtClean="0">
              <a:latin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443840" y="0"/>
            <a:ext cx="5886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10</a:t>
            </a:r>
            <a:r>
              <a:rPr lang="ru-RU" baseline="30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27</a:t>
            </a:r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2844" y="785794"/>
            <a:ext cx="885828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Арифметические операции во всех позиционных системах счисления выполняются по одним и тем же хорошо известным Вам правилам. Эти правила были изложены </a:t>
            </a:r>
            <a:r>
              <a:rPr lang="ru-RU" sz="2400" dirty="0" err="1" smtClean="0"/>
              <a:t>Ал-Хорезми</a:t>
            </a:r>
            <a:r>
              <a:rPr lang="ru-RU" sz="2400" dirty="0" smtClean="0"/>
              <a:t> в книге «Об индийском счёте». Касались они десятичной позиционной системы записи чисел. Интересно, что они распространяются на любую позиционную систему счисления.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785794"/>
            <a:ext cx="67866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Историческая справка</a:t>
            </a:r>
            <a:r>
              <a:rPr lang="en-US" sz="4000" dirty="0" smtClean="0"/>
              <a:t>:</a:t>
            </a:r>
            <a:endParaRPr lang="ru-RU" sz="4000" dirty="0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29322" y="714356"/>
            <a:ext cx="3000396" cy="2250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462916" y="2990616"/>
            <a:ext cx="578647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 smtClean="0"/>
              <a:t>Сведений о жизни учёного сохранилось крайне мало. Значительный период своей жизни он провёл в Багдаде, возглавляя при халифе ал-</a:t>
            </a:r>
            <a:r>
              <a:rPr lang="ru-RU" sz="2400" dirty="0" err="1" smtClean="0"/>
              <a:t>Мамуне</a:t>
            </a:r>
            <a:r>
              <a:rPr lang="ru-RU" sz="2400" dirty="0" smtClean="0"/>
              <a:t> (813—833) библиотеку «Дома мудрости».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1434</TotalTime>
  <Words>831</Words>
  <Application>Microsoft Office PowerPoint</Application>
  <PresentationFormat>Экран (4:3)</PresentationFormat>
  <Paragraphs>193</Paragraphs>
  <Slides>29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7" baseType="lpstr">
      <vt:lpstr>Arial Unicode MS</vt:lpstr>
      <vt:lpstr>Arial</vt:lpstr>
      <vt:lpstr>Calibri</vt:lpstr>
      <vt:lpstr>Comic Sans MS</vt:lpstr>
      <vt:lpstr>Constantia</vt:lpstr>
      <vt:lpstr>Times New Roman</vt:lpstr>
      <vt:lpstr>Wingdings 2</vt:lpstr>
      <vt:lpstr>Бумажная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Проверка домашнего задания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Князева Ольга</dc:creator>
  <cp:lastModifiedBy>User</cp:lastModifiedBy>
  <cp:revision>73</cp:revision>
  <dcterms:created xsi:type="dcterms:W3CDTF">2011-07-08T06:40:21Z</dcterms:created>
  <dcterms:modified xsi:type="dcterms:W3CDTF">2015-10-29T16:58:08Z</dcterms:modified>
</cp:coreProperties>
</file>